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3" r:id="rId29"/>
    <p:sldId id="294" r:id="rId30"/>
    <p:sldId id="295" r:id="rId31"/>
    <p:sldId id="296" r:id="rId32"/>
    <p:sldId id="299" r:id="rId33"/>
    <p:sldId id="297" r:id="rId34"/>
    <p:sldId id="298" r:id="rId35"/>
    <p:sldId id="286" r:id="rId36"/>
    <p:sldId id="287" r:id="rId37"/>
    <p:sldId id="288" r:id="rId38"/>
    <p:sldId id="291" r:id="rId39"/>
    <p:sldId id="289" r:id="rId40"/>
    <p:sldId id="292" r:id="rId41"/>
    <p:sldId id="290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4E4E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072" autoAdjust="0"/>
  </p:normalViewPr>
  <p:slideViewPr>
    <p:cSldViewPr snapToGrid="0">
      <p:cViewPr varScale="1">
        <p:scale>
          <a:sx n="89" d="100"/>
          <a:sy n="89" d="100"/>
        </p:scale>
        <p:origin x="-416" y="-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25671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66313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err="1"/>
              <a:t>printf</a:t>
            </a:r>
            <a:r>
              <a:rPr lang="en-GB" dirty="0"/>
              <a:t>(input) is vulnerable to format string vulnerability as input can contain format specifiers. </a:t>
            </a:r>
          </a:p>
        </p:txBody>
      </p:sp>
    </p:spTree>
    <p:extLst>
      <p:ext uri="{BB962C8B-B14F-4D97-AF65-F5344CB8AC3E}">
        <p14:creationId xmlns="" xmlns:p14="http://schemas.microsoft.com/office/powerpoint/2010/main" val="171993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85676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99742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38390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35663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69219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The input is saved to a file and ask the vulnerable program to get it from the file as we cannot type binary.</a:t>
            </a:r>
          </a:p>
        </p:txBody>
      </p:sp>
    </p:spTree>
    <p:extLst>
      <p:ext uri="{BB962C8B-B14F-4D97-AF65-F5344CB8AC3E}">
        <p14:creationId xmlns="" xmlns:p14="http://schemas.microsoft.com/office/powerpoint/2010/main" val="428012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79682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10545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Precision modifier : Controls the minimum number of digits to print. printf(“%.5d”, 10) prints number 10 with 5 </a:t>
            </a:r>
            <a:r>
              <a:rPr lang="en-GB" dirty="0" smtClean="0"/>
              <a:t>digits:</a:t>
            </a:r>
            <a:r>
              <a:rPr lang="en-GB" baseline="0" dirty="0" smtClean="0"/>
              <a:t> “00010”</a:t>
            </a:r>
            <a:endParaRPr lang="en-GB"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Width modifier : printf(“%5d”, 10) prints the number 10 with 3 leading spaces: “- - -10”.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286194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29244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%n : Treats argument as a 4-byte integer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%hn : Treats argument as a 2-byte short integer.Overwrites only 2 significant bytes of the argument.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/>
              <a:t>%hhn : Treats argument as a 1-byte char type.Overwrites the least significant byte of the argument.</a:t>
            </a:r>
          </a:p>
        </p:txBody>
      </p:sp>
    </p:spTree>
    <p:extLst>
      <p:ext uri="{BB962C8B-B14F-4D97-AF65-F5344CB8AC3E}">
        <p14:creationId xmlns="" xmlns:p14="http://schemas.microsoft.com/office/powerpoint/2010/main" val="3827628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75496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743230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837452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3489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0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28830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490140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27147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4101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5957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556041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79031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886808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8868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Usually, arguments are represented using variable names. But as optional arguments in printf() do not have names, they are accessed using </a:t>
            </a:r>
            <a:r>
              <a:rPr lang="en-GB" dirty="0" err="1"/>
              <a:t>stdarg</a:t>
            </a:r>
            <a:r>
              <a:rPr lang="en-GB" dirty="0"/>
              <a:t> macros in </a:t>
            </a:r>
            <a:r>
              <a:rPr lang="en-GB" dirty="0" err="1"/>
              <a:t>stdarg.h</a:t>
            </a:r>
            <a:r>
              <a:rPr lang="en-GB" dirty="0"/>
              <a:t> header file. </a:t>
            </a:r>
          </a:p>
        </p:txBody>
      </p:sp>
    </p:spTree>
    <p:extLst>
      <p:ext uri="{BB962C8B-B14F-4D97-AF65-F5344CB8AC3E}">
        <p14:creationId xmlns="" xmlns:p14="http://schemas.microsoft.com/office/powerpoint/2010/main" val="266275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9271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5354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155604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4232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Using format string vulnerability, attackers can overwrite program’s memory and run malicious code. If the vulnerable program is root privileged, the exploit will give root access to the attacker.</a:t>
            </a:r>
          </a:p>
        </p:txBody>
      </p:sp>
    </p:spTree>
    <p:extLst>
      <p:ext uri="{BB962C8B-B14F-4D97-AF65-F5344CB8AC3E}">
        <p14:creationId xmlns="" xmlns:p14="http://schemas.microsoft.com/office/powerpoint/2010/main" val="298765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39368" y="980795"/>
            <a:ext cx="8230312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Format String Vulnerability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Vulnerable Code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41" y="1084882"/>
            <a:ext cx="5956237" cy="382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1473950" y="3679775"/>
            <a:ext cx="1689000" cy="307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7373533" y="3622383"/>
            <a:ext cx="175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gcc</a:t>
            </a:r>
            <a:r>
              <a:rPr lang="en-US" sz="1200" dirty="0" smtClean="0"/>
              <a:t> gives a warning, we just ignore it at the moment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50" y="800137"/>
            <a:ext cx="4931650" cy="38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Vulnerable </a:t>
            </a:r>
            <a:r>
              <a:rPr lang="en-GB" dirty="0" smtClean="0"/>
              <a:t>Program’s </a:t>
            </a:r>
            <a:r>
              <a:rPr lang="en-GB" dirty="0"/>
              <a:t>S</a:t>
            </a:r>
            <a:r>
              <a:rPr lang="en-GB" dirty="0" smtClean="0"/>
              <a:t>tack</a:t>
            </a:r>
            <a:endParaRPr lang="en-GB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82128" cy="221151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Inside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</a:t>
            </a:r>
            <a:r>
              <a:rPr lang="en-GB" dirty="0">
                <a:solidFill>
                  <a:srgbClr val="000000"/>
                </a:solidFill>
              </a:rPr>
              <a:t>, the starting point of the optional arguments (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pointer) is the position right above the format string argument.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/>
              <a:t>What Can We Achieve?</a:t>
            </a:r>
            <a:endParaRPr lang="en-GB" dirty="0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Attack 1 : Crash program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Attack 2 : Print out data on the stack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Attack 3 : Change the program’s data in the memory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Attack 4 : Change the program’s data to specific value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Attack 5 : Inject Malicious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Attack 1 : Crash Program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07375" y="2328650"/>
            <a:ext cx="8424900" cy="2671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Use </a:t>
            </a:r>
            <a:r>
              <a:rPr lang="en-GB" dirty="0" smtClean="0">
                <a:solidFill>
                  <a:srgbClr val="000000"/>
                </a:solidFill>
              </a:rPr>
              <a:t>input: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s%s%s%s%s%s%s%s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rintf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>
                <a:solidFill>
                  <a:srgbClr val="000000"/>
                </a:solidFill>
              </a:rPr>
              <a:t>parses the format string.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For each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%s</a:t>
            </a:r>
            <a:r>
              <a:rPr lang="en-GB" dirty="0">
                <a:solidFill>
                  <a:srgbClr val="000000"/>
                </a:solidFill>
              </a:rPr>
              <a:t>, it fetches a value where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points to and advances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to the next position.</a:t>
            </a:r>
          </a:p>
          <a:p>
            <a:pPr marL="457200" lvl="0" indent="-342900"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As we give %s,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 smtClean="0">
                <a:solidFill>
                  <a:srgbClr val="000000"/>
                </a:solidFill>
              </a:rPr>
              <a:t>treats </a:t>
            </a:r>
            <a:r>
              <a:rPr lang="en-GB" dirty="0">
                <a:solidFill>
                  <a:srgbClr val="000000"/>
                </a:solidFill>
              </a:rPr>
              <a:t>the value as address and fetches data from that address</a:t>
            </a:r>
            <a:r>
              <a:rPr lang="en-GB" dirty="0" smtClean="0">
                <a:solidFill>
                  <a:srgbClr val="000000"/>
                </a:solidFill>
              </a:rPr>
              <a:t>. If </a:t>
            </a:r>
            <a:r>
              <a:rPr lang="en-GB" dirty="0">
                <a:solidFill>
                  <a:srgbClr val="000000"/>
                </a:solidFill>
              </a:rPr>
              <a:t>the value is not a valid address, the program crashes.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63" y="1017725"/>
            <a:ext cx="5934075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Attack 2 : Print </a:t>
            </a:r>
            <a:r>
              <a:rPr lang="en-GB" dirty="0" smtClean="0"/>
              <a:t>Out Data </a:t>
            </a:r>
            <a:r>
              <a:rPr lang="en-GB" dirty="0"/>
              <a:t>on the </a:t>
            </a:r>
            <a:r>
              <a:rPr lang="en-GB" dirty="0" smtClean="0"/>
              <a:t>Stack</a:t>
            </a:r>
            <a:endParaRPr lang="en-GB"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2312250"/>
            <a:ext cx="8520600" cy="264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Suppose </a:t>
            </a:r>
            <a:r>
              <a:rPr lang="en-GB" dirty="0" smtClean="0">
                <a:solidFill>
                  <a:srgbClr val="000000"/>
                </a:solidFill>
              </a:rPr>
              <a:t>a </a:t>
            </a:r>
            <a:r>
              <a:rPr lang="en-GB" dirty="0">
                <a:solidFill>
                  <a:srgbClr val="000000"/>
                </a:solidFill>
              </a:rPr>
              <a:t>variable </a:t>
            </a:r>
            <a:r>
              <a:rPr lang="en-GB" dirty="0" smtClean="0">
                <a:solidFill>
                  <a:srgbClr val="000000"/>
                </a:solidFill>
              </a:rPr>
              <a:t>on the stack contains a secret </a:t>
            </a:r>
            <a:r>
              <a:rPr lang="en-GB" dirty="0">
                <a:solidFill>
                  <a:srgbClr val="000000"/>
                </a:solidFill>
              </a:rPr>
              <a:t>(constant) and we need to print it out.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Use </a:t>
            </a:r>
            <a:r>
              <a:rPr lang="en-GB" dirty="0" smtClean="0">
                <a:solidFill>
                  <a:srgbClr val="000000"/>
                </a:solidFill>
              </a:rPr>
              <a:t>user input: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x%x%x%x%x%x%x%x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342900">
              <a:spcAft>
                <a:spcPts val="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prints out the integer value pointed by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 and advances it by 4 bytes.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Number of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</a:t>
            </a:r>
            <a:r>
              <a:rPr lang="en-GB" dirty="0">
                <a:solidFill>
                  <a:srgbClr val="000000"/>
                </a:solidFill>
              </a:rPr>
              <a:t> is decided by the distance between the starting point of </a:t>
            </a:r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 err="1" smtClean="0">
                <a:solidFill>
                  <a:srgbClr val="000000"/>
                </a:solidFill>
              </a:rPr>
              <a:t>va_list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pointer and </a:t>
            </a:r>
            <a:r>
              <a:rPr lang="en-GB" dirty="0" smtClean="0">
                <a:solidFill>
                  <a:srgbClr val="000000"/>
                </a:solidFill>
              </a:rPr>
              <a:t>the </a:t>
            </a:r>
            <a:r>
              <a:rPr lang="en-GB" dirty="0">
                <a:solidFill>
                  <a:srgbClr val="000000"/>
                </a:solidFill>
              </a:rPr>
              <a:t>variable</a:t>
            </a:r>
            <a:r>
              <a:rPr lang="en-GB" dirty="0" smtClean="0">
                <a:solidFill>
                  <a:srgbClr val="000000"/>
                </a:solidFill>
              </a:rPr>
              <a:t>. It </a:t>
            </a:r>
            <a:r>
              <a:rPr lang="en-GB" dirty="0">
                <a:solidFill>
                  <a:srgbClr val="000000"/>
                </a:solidFill>
              </a:rPr>
              <a:t>can be achieved by trial and error.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49" y="1152475"/>
            <a:ext cx="8412849" cy="1025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Attack 3 : Change </a:t>
            </a:r>
            <a:r>
              <a:rPr lang="en-GB" dirty="0" smtClean="0"/>
              <a:t>Program’s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in the M</a:t>
            </a:r>
            <a:r>
              <a:rPr lang="en-GB" dirty="0" smtClean="0"/>
              <a:t>emory</a:t>
            </a:r>
            <a:endParaRPr lang="en-GB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8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FF0000"/>
                </a:solidFill>
              </a:rPr>
              <a:t>Goal: </a:t>
            </a:r>
            <a:r>
              <a:rPr lang="en-GB" dirty="0">
                <a:solidFill>
                  <a:srgbClr val="FF0000"/>
                </a:solidFill>
              </a:rPr>
              <a:t>change </a:t>
            </a:r>
            <a:r>
              <a:rPr lang="en-GB" dirty="0" smtClean="0">
                <a:solidFill>
                  <a:srgbClr val="FF0000"/>
                </a:solidFill>
              </a:rPr>
              <a:t>the value of </a:t>
            </a:r>
            <a:r>
              <a:rPr lang="en-GB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variable from 0x11223344 to some </a:t>
            </a:r>
            <a:r>
              <a:rPr lang="en-GB" dirty="0" smtClean="0">
                <a:solidFill>
                  <a:srgbClr val="FF0000"/>
                </a:solidFill>
              </a:rPr>
              <a:t>other </a:t>
            </a:r>
            <a:r>
              <a:rPr lang="en-GB" dirty="0">
                <a:solidFill>
                  <a:srgbClr val="FF0000"/>
                </a:solidFill>
              </a:rPr>
              <a:t>value.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 smtClean="0">
                <a:solidFill>
                  <a:srgbClr val="000000"/>
                </a:solidFill>
              </a:rPr>
              <a:t>: </a:t>
            </a:r>
            <a:r>
              <a:rPr lang="en-GB" dirty="0">
                <a:solidFill>
                  <a:srgbClr val="000000"/>
                </a:solidFill>
              </a:rPr>
              <a:t>Writes the number of characters printed out so far into memory.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printf(“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hello%n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”,&amp;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dirty="0">
                <a:solidFill>
                  <a:srgbClr val="000000"/>
                </a:solidFill>
              </a:rPr>
              <a:t>⇒ When printf() gets to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%n</a:t>
            </a:r>
            <a:r>
              <a:rPr lang="en-GB" dirty="0">
                <a:solidFill>
                  <a:srgbClr val="000000"/>
                </a:solidFill>
              </a:rPr>
              <a:t>, it has already printed 5 characters, so it stores 5 to the provided memory address.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%n </a:t>
            </a:r>
            <a:r>
              <a:rPr lang="en-GB" dirty="0">
                <a:solidFill>
                  <a:srgbClr val="000000"/>
                </a:solidFill>
              </a:rPr>
              <a:t>treats the value pointed by the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 as a memory address and writes into that location.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Hence, if we want to write a value </a:t>
            </a:r>
            <a:r>
              <a:rPr lang="en-GB" dirty="0" smtClean="0">
                <a:solidFill>
                  <a:srgbClr val="000000"/>
                </a:solidFill>
              </a:rPr>
              <a:t>to a </a:t>
            </a:r>
            <a:r>
              <a:rPr lang="en-GB" dirty="0">
                <a:solidFill>
                  <a:srgbClr val="000000"/>
                </a:solidFill>
              </a:rPr>
              <a:t>memory location, we need to have it’s address on the stack</a:t>
            </a:r>
            <a:r>
              <a:rPr lang="en-GB" dirty="0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Attack 3 : Change </a:t>
            </a:r>
            <a:r>
              <a:rPr lang="en-GB" dirty="0" smtClean="0"/>
              <a:t>Program’s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in the M</a:t>
            </a:r>
            <a:r>
              <a:rPr lang="en-GB" dirty="0" smtClean="0"/>
              <a:t>emory</a:t>
            </a:r>
            <a:endParaRPr lang="en-GB" dirty="0"/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40400" y="2356800"/>
            <a:ext cx="8441400" cy="2360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The address of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</a:rPr>
              <a:t> is given in the beginning of the input so that it is stored on the stack.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$(command</a:t>
            </a:r>
            <a:r>
              <a:rPr lang="en-GB" dirty="0" smtClean="0">
                <a:solidFill>
                  <a:srgbClr val="000000"/>
                </a:solidFill>
              </a:rPr>
              <a:t>): </a:t>
            </a:r>
            <a:r>
              <a:rPr lang="en-GB" dirty="0">
                <a:solidFill>
                  <a:srgbClr val="000000"/>
                </a:solidFill>
              </a:rPr>
              <a:t>Command substitution. Allows the output of the command to replace the command itself.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“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\x04</a:t>
            </a:r>
            <a:r>
              <a:rPr lang="en-GB" dirty="0">
                <a:solidFill>
                  <a:srgbClr val="000000"/>
                </a:solidFill>
              </a:rPr>
              <a:t>” : Indicates that “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</a:t>
            </a:r>
            <a:r>
              <a:rPr lang="en-GB" dirty="0">
                <a:solidFill>
                  <a:srgbClr val="000000"/>
                </a:solidFill>
              </a:rPr>
              <a:t>” is an actual number and not as two </a:t>
            </a:r>
            <a:r>
              <a:rPr lang="en-GB" dirty="0" err="1">
                <a:solidFill>
                  <a:srgbClr val="000000"/>
                </a:solidFill>
              </a:rPr>
              <a:t>ascii</a:t>
            </a:r>
            <a:r>
              <a:rPr lang="en-GB" dirty="0">
                <a:solidFill>
                  <a:srgbClr val="000000"/>
                </a:solidFill>
              </a:rPr>
              <a:t> characters.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0" y="1821425"/>
            <a:ext cx="8520599" cy="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00800" y="1107900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GB" sz="1800" dirty="0" smtClean="0"/>
              <a:t>Assuming the address </a:t>
            </a:r>
            <a:r>
              <a:rPr lang="en-GB" sz="1800" dirty="0"/>
              <a:t>of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sz="1800" dirty="0"/>
              <a:t> </a:t>
            </a:r>
            <a:r>
              <a:rPr lang="en-GB" sz="1800" dirty="0" smtClean="0"/>
              <a:t>is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sz="1800" dirty="0" smtClean="0"/>
              <a:t> </a:t>
            </a:r>
            <a:r>
              <a:rPr lang="en-GB" sz="1800" dirty="0"/>
              <a:t>(can be obtained using </a:t>
            </a:r>
            <a:r>
              <a:rPr lang="en-GB" sz="1800" dirty="0" err="1"/>
              <a:t>gdb</a:t>
            </a:r>
            <a:r>
              <a:rPr lang="en-GB" sz="1800" dirty="0" smtClean="0"/>
              <a:t>)</a:t>
            </a:r>
            <a:endParaRPr lang="en-GB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Attack 3 : Change </a:t>
            </a:r>
            <a:r>
              <a:rPr lang="en-GB" dirty="0" smtClean="0"/>
              <a:t>Program’s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in the </a:t>
            </a:r>
            <a:r>
              <a:rPr lang="en-GB" dirty="0" smtClean="0"/>
              <a:t>Memory</a:t>
            </a:r>
            <a:endParaRPr lang="en-GB" dirty="0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67" y="1086297"/>
            <a:ext cx="4506525" cy="35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319023" cy="358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GB" dirty="0" err="1" smtClean="0">
                <a:solidFill>
                  <a:srgbClr val="000000"/>
                </a:solidFill>
              </a:rPr>
              <a:t>’s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address 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dirty="0">
                <a:solidFill>
                  <a:srgbClr val="000000"/>
                </a:solidFill>
              </a:rPr>
              <a:t>) is on the stack.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b="1" dirty="0">
                <a:solidFill>
                  <a:srgbClr val="000000"/>
                </a:solidFill>
              </a:rPr>
              <a:t>Goal : </a:t>
            </a:r>
            <a:r>
              <a:rPr lang="en-GB" dirty="0">
                <a:solidFill>
                  <a:srgbClr val="000000"/>
                </a:solidFill>
              </a:rPr>
              <a:t>To move the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 to this location and </a:t>
            </a:r>
            <a:r>
              <a:rPr lang="en-GB" dirty="0" smtClean="0">
                <a:solidFill>
                  <a:srgbClr val="000000"/>
                </a:solidFill>
              </a:rPr>
              <a:t>then use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%n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to store </a:t>
            </a:r>
            <a:r>
              <a:rPr lang="en-GB" dirty="0">
                <a:solidFill>
                  <a:srgbClr val="000000"/>
                </a:solidFill>
              </a:rPr>
              <a:t>some value.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 </a:t>
            </a:r>
            <a:r>
              <a:rPr lang="en-GB" dirty="0">
                <a:solidFill>
                  <a:srgbClr val="000000"/>
                </a:solidFill>
              </a:rPr>
              <a:t>is used to advance the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How many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 </a:t>
            </a:r>
            <a:r>
              <a:rPr lang="en-GB" dirty="0">
                <a:solidFill>
                  <a:srgbClr val="000000"/>
                </a:solidFill>
              </a:rPr>
              <a:t>are required?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17</a:t>
            </a:fld>
            <a:endParaRPr lang="en-GB"/>
          </a:p>
        </p:txBody>
      </p:sp>
      <p:pic>
        <p:nvPicPr>
          <p:cNvPr id="6" name="Shape 161"/>
          <p:cNvPicPr preferRelativeResize="0"/>
          <p:nvPr/>
        </p:nvPicPr>
        <p:blipFill>
          <a:blip r:embed="rId4">
            <a:alphaModFix/>
          </a:blip>
          <a:srcRect l="27771" r="45815" b="10613"/>
          <a:stretch>
            <a:fillRect/>
          </a:stretch>
        </p:blipFill>
        <p:spPr>
          <a:xfrm rot="16200000">
            <a:off x="7900419" y="3255264"/>
            <a:ext cx="1748333" cy="2999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7095744" y="1704442"/>
            <a:ext cx="1463040" cy="709574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Shape 161"/>
          <p:cNvPicPr preferRelativeResize="0"/>
          <p:nvPr/>
        </p:nvPicPr>
        <p:blipFill>
          <a:blip r:embed="rId4">
            <a:alphaModFix/>
          </a:blip>
          <a:srcRect l="56948" r="12991" b="14972"/>
          <a:stretch>
            <a:fillRect/>
          </a:stretch>
        </p:blipFill>
        <p:spPr>
          <a:xfrm rot="16200000">
            <a:off x="7779717" y="1386230"/>
            <a:ext cx="1989733" cy="28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Attack 3 : Change </a:t>
            </a:r>
            <a:r>
              <a:rPr lang="en-GB" dirty="0" smtClean="0"/>
              <a:t>Program’s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in the </a:t>
            </a:r>
            <a:r>
              <a:rPr lang="en-GB" dirty="0" smtClean="0"/>
              <a:t>Memory</a:t>
            </a:r>
            <a:endParaRPr lang="en-GB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2820475"/>
            <a:ext cx="8520600" cy="199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Using trial and error, we check how many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</a:t>
            </a:r>
            <a:r>
              <a:rPr lang="en-GB" dirty="0">
                <a:solidFill>
                  <a:srgbClr val="000000"/>
                </a:solidFill>
              </a:rPr>
              <a:t> are needed to print out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.</a:t>
            </a:r>
            <a:endParaRPr lang="en-GB" dirty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Here we need </a:t>
            </a:r>
            <a:r>
              <a:rPr lang="en-GB" dirty="0" smtClean="0">
                <a:solidFill>
                  <a:srgbClr val="000000"/>
                </a:solidFill>
              </a:rPr>
              <a:t>6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</a:t>
            </a:r>
            <a:r>
              <a:rPr lang="en-GB" dirty="0">
                <a:solidFill>
                  <a:srgbClr val="000000"/>
                </a:solidFill>
              </a:rPr>
              <a:t> format specifiers, indicating 5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%x</a:t>
            </a:r>
            <a:r>
              <a:rPr lang="en-GB" dirty="0">
                <a:solidFill>
                  <a:srgbClr val="000000"/>
                </a:solidFill>
              </a:rPr>
              <a:t> and 1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%n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After the attack, data in the target address is modified to 0x2c (44 in decimal).</a:t>
            </a:r>
          </a:p>
          <a:p>
            <a:pPr marL="457200" lvl="0" indent="-342900"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Because </a:t>
            </a:r>
            <a:r>
              <a:rPr lang="en-GB" dirty="0" smtClean="0">
                <a:solidFill>
                  <a:srgbClr val="000000"/>
                </a:solidFill>
              </a:rPr>
              <a:t>44 characters have been printed out before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GB" dirty="0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81628"/>
            <a:ext cx="8520599" cy="1540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234893" y="445025"/>
            <a:ext cx="8682604" cy="854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Attack 4 : Change P</a:t>
            </a:r>
            <a:r>
              <a:rPr lang="en-GB" dirty="0" smtClean="0"/>
              <a:t>rogram’s </a:t>
            </a:r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to a </a:t>
            </a:r>
            <a:r>
              <a:rPr lang="en-GB" dirty="0" smtClean="0"/>
              <a:t>Specific </a:t>
            </a:r>
            <a:r>
              <a:rPr lang="en-GB" dirty="0"/>
              <a:t>V</a:t>
            </a:r>
            <a:r>
              <a:rPr lang="en-GB" dirty="0" smtClean="0"/>
              <a:t>alue</a:t>
            </a:r>
            <a:endParaRPr lang="en-GB"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1188315"/>
            <a:ext cx="8520600" cy="96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b="1" dirty="0" smtClean="0">
                <a:solidFill>
                  <a:srgbClr val="FF0000"/>
                </a:solidFill>
              </a:rPr>
              <a:t>Goal: To </a:t>
            </a:r>
            <a:r>
              <a:rPr lang="en-GB" b="1" dirty="0">
                <a:solidFill>
                  <a:srgbClr val="FF0000"/>
                </a:solidFill>
              </a:rPr>
              <a:t>change </a:t>
            </a:r>
            <a:r>
              <a:rPr lang="en-GB" b="1" dirty="0" smtClean="0">
                <a:solidFill>
                  <a:srgbClr val="FF0000"/>
                </a:solidFill>
              </a:rPr>
              <a:t>the value of 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b="1" dirty="0" smtClean="0">
                <a:solidFill>
                  <a:srgbClr val="FF0000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from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0x11223344 </a:t>
            </a:r>
            <a:r>
              <a:rPr lang="en-GB" b="1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to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0x9896a9</a:t>
            </a:r>
            <a:endParaRPr lang="en-GB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4" y="1906459"/>
            <a:ext cx="8221651" cy="17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396775" y="3950468"/>
            <a:ext cx="8243886" cy="87320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800" dirty="0" smtClean="0"/>
              <a:t>has already </a:t>
            </a:r>
            <a:r>
              <a:rPr lang="en-GB" sz="1800" dirty="0"/>
              <a:t>printed out 41 characters before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%.10000000x</a:t>
            </a:r>
            <a:r>
              <a:rPr lang="en-GB" sz="1800" dirty="0"/>
              <a:t>,</a:t>
            </a:r>
            <a:r>
              <a:rPr lang="en-GB" sz="1800" dirty="0" smtClean="0"/>
              <a:t> so,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10000000+41 = 10000041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0x9896a9) </a:t>
            </a:r>
            <a:r>
              <a:rPr lang="en-GB" sz="1800" dirty="0" smtClean="0"/>
              <a:t>will be stored in 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sz="1800" dirty="0" smtClean="0"/>
              <a:t>.</a:t>
            </a:r>
            <a:endParaRPr lang="en-GB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19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19379" y="2384754"/>
            <a:ext cx="554960" cy="338554"/>
          </a:xfrm>
          <a:prstGeom prst="rect">
            <a:avLst/>
          </a:prstGeom>
          <a:solidFill>
            <a:srgbClr val="E4E4E4"/>
          </a:solidFill>
        </p:spPr>
        <p:txBody>
          <a:bodyPr wrap="none" rtlCol="0">
            <a:spAutoFit/>
          </a:bodyPr>
          <a:lstStyle/>
          <a:p>
            <a:r>
              <a:rPr lang="vi-VN" sz="1600" dirty="0" smtClean="0">
                <a:latin typeface="Courier New" pitchFamily="49" charset="0"/>
                <a:cs typeface="Courier New" pitchFamily="49" charset="0"/>
              </a:rPr>
              <a:t>vul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8781" y="3401574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Outline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Format String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Access optional arguments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How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dirty="0" smtClean="0">
                <a:solidFill>
                  <a:srgbClr val="000000"/>
                </a:solidFill>
              </a:rPr>
              <a:t>works</a:t>
            </a:r>
            <a:endParaRPr lang="en-GB" dirty="0"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Format </a:t>
            </a:r>
            <a:r>
              <a:rPr lang="en-GB" dirty="0" smtClean="0">
                <a:solidFill>
                  <a:srgbClr val="000000"/>
                </a:solidFill>
              </a:rPr>
              <a:t>string </a:t>
            </a:r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-GB" dirty="0" smtClean="0">
                <a:solidFill>
                  <a:srgbClr val="000000"/>
                </a:solidFill>
              </a:rPr>
              <a:t>ttack</a:t>
            </a:r>
            <a:endParaRPr lang="en-GB" dirty="0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How to exploit the vulnerability</a:t>
            </a:r>
            <a:endParaRPr lang="en-GB" dirty="0"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Countermeasures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Attack 4 : </a:t>
            </a:r>
            <a:r>
              <a:rPr lang="en-GB" dirty="0" smtClean="0"/>
              <a:t>A Faster </a:t>
            </a:r>
            <a:r>
              <a:rPr lang="en-GB" dirty="0"/>
              <a:t>Approach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11001" y="1551569"/>
            <a:ext cx="7604034" cy="2644369"/>
            <a:chOff x="640541" y="1551569"/>
            <a:chExt cx="7604034" cy="2644369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41" y="1551569"/>
              <a:ext cx="3886537" cy="2644369"/>
            </a:xfrm>
            <a:prstGeom prst="rect">
              <a:avLst/>
            </a:prstGeom>
          </p:spPr>
        </p:pic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034" y="2303929"/>
              <a:ext cx="2781541" cy="1676545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>
              <a:off x="4634329" y="3041533"/>
              <a:ext cx="721453" cy="100668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4634328" y="3437214"/>
              <a:ext cx="721453" cy="100668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634327" y="3832895"/>
              <a:ext cx="721453" cy="100668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701094" y="3596605"/>
              <a:ext cx="38589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945772" y="3979600"/>
              <a:ext cx="166381" cy="87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189782" y="2987319"/>
              <a:ext cx="166381" cy="87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2156762" y="3388360"/>
              <a:ext cx="327358" cy="27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156762" y="3810000"/>
              <a:ext cx="427047" cy="282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Attack 4 : </a:t>
            </a:r>
            <a:r>
              <a:rPr lang="en-GB" dirty="0" smtClean="0"/>
              <a:t>A Faster </a:t>
            </a:r>
            <a:r>
              <a:rPr lang="en-GB" dirty="0"/>
              <a:t>Approach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rgbClr val="FF0000"/>
                </a:solidFill>
              </a:rPr>
              <a:t>Goal: change the value of </a:t>
            </a:r>
            <a:r>
              <a:rPr lang="en-GB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b="1" dirty="0" smtClean="0">
                <a:solidFill>
                  <a:srgbClr val="FF0000"/>
                </a:solidFill>
              </a:rPr>
              <a:t> to </a:t>
            </a:r>
            <a:r>
              <a:rPr lang="en-GB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0x66887799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1" dirty="0">
              <a:solidFill>
                <a:srgbClr val="000000"/>
              </a:solidFill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>
                <a:solidFill>
                  <a:srgbClr val="000000"/>
                </a:solidFill>
              </a:rPr>
              <a:t>Use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to modify the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dirty="0">
                <a:solidFill>
                  <a:srgbClr val="000000"/>
                </a:solidFill>
              </a:rPr>
              <a:t> variable two bytes at a time.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>
                <a:solidFill>
                  <a:srgbClr val="000000"/>
                </a:solidFill>
              </a:rPr>
              <a:t>Break </a:t>
            </a:r>
            <a:r>
              <a:rPr lang="en-GB" dirty="0" smtClean="0">
                <a:solidFill>
                  <a:srgbClr val="000000"/>
                </a:solidFill>
              </a:rPr>
              <a:t>the memory of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GB" dirty="0" smtClean="0">
                <a:solidFill>
                  <a:srgbClr val="000000"/>
                </a:solidFill>
              </a:rPr>
              <a:t> into </a:t>
            </a:r>
            <a:r>
              <a:rPr lang="en-GB" dirty="0">
                <a:solidFill>
                  <a:srgbClr val="000000"/>
                </a:solidFill>
              </a:rPr>
              <a:t>two parts, each with two bytes.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Most computers use the Little-Endian architecture</a:t>
            </a:r>
          </a:p>
          <a:p>
            <a:pPr marL="685800" lvl="1" indent="-22860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The 2 least significant bytes 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0x7799</a:t>
            </a:r>
            <a:r>
              <a:rPr lang="en-GB" dirty="0" smtClean="0">
                <a:solidFill>
                  <a:srgbClr val="000000"/>
                </a:solidFill>
              </a:rPr>
              <a:t>) are </a:t>
            </a:r>
            <a:r>
              <a:rPr lang="en-GB" dirty="0">
                <a:solidFill>
                  <a:srgbClr val="000000"/>
                </a:solidFill>
              </a:rPr>
              <a:t>stored at address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dirty="0">
                <a:solidFill>
                  <a:srgbClr val="000000"/>
                </a:solidFill>
              </a:rPr>
              <a:t> </a:t>
            </a:r>
            <a:endParaRPr lang="en-GB" dirty="0" smtClean="0">
              <a:solidFill>
                <a:srgbClr val="000000"/>
              </a:solidFill>
            </a:endParaRPr>
          </a:p>
          <a:p>
            <a:pPr marL="685800" lvl="1" indent="-228600">
              <a:lnSpc>
                <a:spcPct val="100000"/>
              </a:lnSpc>
              <a:spcAft>
                <a:spcPts val="0"/>
              </a:spcAft>
              <a:buClr>
                <a:srgbClr val="000000"/>
              </a:buClr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The 2 significant bytes 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0x6688</a:t>
            </a:r>
            <a:r>
              <a:rPr lang="en-GB" dirty="0" smtClean="0">
                <a:solidFill>
                  <a:srgbClr val="000000"/>
                </a:solidFill>
              </a:rPr>
              <a:t>) are stored at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0xbffff306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>
                <a:solidFill>
                  <a:srgbClr val="000000"/>
                </a:solidFill>
              </a:rPr>
              <a:t>If the first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gets value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GB" dirty="0">
                <a:solidFill>
                  <a:srgbClr val="000000"/>
                </a:solidFill>
              </a:rPr>
              <a:t>, and before the next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</a:t>
            </a:r>
            <a:r>
              <a:rPr lang="en-GB" dirty="0" smtClean="0">
                <a:solidFill>
                  <a:srgbClr val="000000"/>
                </a:solidFill>
              </a:rPr>
              <a:t> more characters </a:t>
            </a:r>
            <a:r>
              <a:rPr lang="en-GB" dirty="0">
                <a:solidFill>
                  <a:srgbClr val="000000"/>
                </a:solidFill>
              </a:rPr>
              <a:t>are printed, the second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will </a:t>
            </a:r>
            <a:r>
              <a:rPr lang="en-GB" dirty="0" smtClean="0">
                <a:solidFill>
                  <a:srgbClr val="000000"/>
                </a:solidFill>
              </a:rPr>
              <a:t>get value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x+t</a:t>
            </a:r>
            <a:r>
              <a:rPr lang="en-GB" dirty="0" smtClean="0">
                <a:solidFill>
                  <a:srgbClr val="000000"/>
                </a:solidFill>
              </a:rPr>
              <a:t>.</a:t>
            </a:r>
            <a:endParaRPr lang="en-GB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Attack 4 : </a:t>
            </a:r>
            <a:r>
              <a:rPr lang="en-GB" dirty="0" smtClean="0"/>
              <a:t>A Faster </a:t>
            </a:r>
            <a:r>
              <a:rPr lang="en-GB" dirty="0"/>
              <a:t>Approach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Overwrite the bytes at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0xbffff306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with </a:t>
            </a:r>
            <a:r>
              <a:rPr lang="en-GB" dirty="0">
                <a:solidFill>
                  <a:srgbClr val="000000"/>
                </a:solidFill>
              </a:rPr>
              <a:t>0x6688.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Print some more characters so that when we reach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0xbffff304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smtClean="0">
                <a:solidFill>
                  <a:srgbClr val="000000"/>
                </a:solidFill>
              </a:rPr>
              <a:t>the number </a:t>
            </a:r>
            <a:r>
              <a:rPr lang="en-GB" dirty="0">
                <a:solidFill>
                  <a:srgbClr val="000000"/>
                </a:solidFill>
              </a:rPr>
              <a:t>of characters will be increased to 0x7799.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2214125"/>
            <a:ext cx="802005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" y="4153875"/>
            <a:ext cx="8095549" cy="5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2763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Attack 4 : Faster Approach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49075"/>
            <a:ext cx="7150001" cy="27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465000" y="3670160"/>
            <a:ext cx="8214000" cy="13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Address A : first part of address of </a:t>
            </a:r>
            <a:r>
              <a:rPr lang="en-GB" dirty="0" err="1"/>
              <a:t>var</a:t>
            </a:r>
            <a:r>
              <a:rPr lang="en-GB" dirty="0"/>
              <a:t> ( 4 chars 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Address B : second part of address of </a:t>
            </a:r>
            <a:r>
              <a:rPr lang="en-GB" dirty="0" err="1"/>
              <a:t>var</a:t>
            </a:r>
            <a:r>
              <a:rPr lang="en-GB" dirty="0"/>
              <a:t> ( 4 chars)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smtClean="0"/>
              <a:t>4</a:t>
            </a:r>
            <a:r>
              <a:rPr lang="en-GB" dirty="0" smtClean="0"/>
              <a:t> %.x </a:t>
            </a:r>
            <a:r>
              <a:rPr lang="vi-VN" dirty="0" smtClean="0"/>
              <a:t> </a:t>
            </a:r>
            <a:r>
              <a:rPr lang="en-GB" dirty="0" smtClean="0"/>
              <a:t>:</a:t>
            </a:r>
            <a:r>
              <a:rPr lang="vi-VN" dirty="0" smtClean="0"/>
              <a:t> t</a:t>
            </a:r>
            <a:r>
              <a:rPr lang="en-GB" dirty="0" smtClean="0"/>
              <a:t>o </a:t>
            </a:r>
            <a:r>
              <a:rPr lang="en-GB" dirty="0"/>
              <a:t>move </a:t>
            </a:r>
            <a:r>
              <a:rPr lang="en-GB" dirty="0" err="1"/>
              <a:t>va_list</a:t>
            </a:r>
            <a:r>
              <a:rPr lang="en-GB" dirty="0"/>
              <a:t> to reach </a:t>
            </a:r>
            <a:r>
              <a:rPr lang="en-GB" dirty="0" smtClean="0"/>
              <a:t>address of </a:t>
            </a:r>
            <a:r>
              <a:rPr lang="en-GB" i="1" dirty="0" err="1" smtClean="0"/>
              <a:t>var</a:t>
            </a:r>
            <a:r>
              <a:rPr lang="en-GB" dirty="0" smtClean="0"/>
              <a:t> </a:t>
            </a:r>
            <a:r>
              <a:rPr lang="en-GB" dirty="0"/>
              <a:t>(Trial and </a:t>
            </a:r>
            <a:r>
              <a:rPr lang="en-GB" dirty="0" smtClean="0"/>
              <a:t>error)</a:t>
            </a:r>
            <a:endParaRPr lang="en-GB" dirty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@@@@ : 4 chars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5 _  : 5 chars</a:t>
            </a:r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 smtClean="0"/>
              <a:t>Total : 12+5+32 = 49 chars </a:t>
            </a:r>
            <a:endParaRPr lang="en-GB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23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Attack 4 : Faster Approach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8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To print 0x6688 (26248), we need 26248 - 49 = 26199 characters as precision field of %x.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If we use %</a:t>
            </a:r>
            <a:r>
              <a:rPr lang="en-GB" dirty="0" err="1">
                <a:solidFill>
                  <a:srgbClr val="000000"/>
                </a:solidFill>
              </a:rPr>
              <a:t>hn</a:t>
            </a:r>
            <a:r>
              <a:rPr lang="en-GB" dirty="0">
                <a:solidFill>
                  <a:srgbClr val="000000"/>
                </a:solidFill>
              </a:rPr>
              <a:t> after first address,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will point to the second address and same value will be stored.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Hence, we put @@@@ between two addresses so that we can insert one more %x and </a:t>
            </a:r>
            <a:r>
              <a:rPr lang="en-GB" dirty="0" smtClean="0">
                <a:solidFill>
                  <a:srgbClr val="000000"/>
                </a:solidFill>
              </a:rPr>
              <a:t>increase the number of printed characters to </a:t>
            </a:r>
            <a:r>
              <a:rPr lang="en-GB" dirty="0">
                <a:solidFill>
                  <a:srgbClr val="000000"/>
                </a:solidFill>
              </a:rPr>
              <a:t>0x7799.</a:t>
            </a:r>
          </a:p>
          <a:p>
            <a:pPr marL="457200" lvl="0" indent="-342900"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 After </a:t>
            </a:r>
            <a:r>
              <a:rPr lang="en-GB" dirty="0" smtClean="0">
                <a:solidFill>
                  <a:srgbClr val="000000"/>
                </a:solidFill>
              </a:rPr>
              <a:t>the first </a:t>
            </a:r>
            <a:r>
              <a:rPr lang="en-GB" dirty="0">
                <a:solidFill>
                  <a:srgbClr val="000000"/>
                </a:solidFill>
              </a:rPr>
              <a:t>%</a:t>
            </a:r>
            <a:r>
              <a:rPr lang="en-GB" dirty="0" err="1">
                <a:solidFill>
                  <a:srgbClr val="000000"/>
                </a:solidFill>
              </a:rPr>
              <a:t>hn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 points to </a:t>
            </a:r>
            <a:r>
              <a:rPr lang="en-GB" dirty="0" smtClean="0">
                <a:solidFill>
                  <a:srgbClr val="000000"/>
                </a:solidFill>
              </a:rPr>
              <a:t>@@@@. We print this value out so the </a:t>
            </a:r>
            <a:r>
              <a:rPr lang="en-GB" dirty="0" err="1" smtClean="0">
                <a:solidFill>
                  <a:srgbClr val="000000"/>
                </a:solidFill>
              </a:rPr>
              <a:t>va_list</a:t>
            </a:r>
            <a:r>
              <a:rPr lang="en-GB" dirty="0" smtClean="0">
                <a:solidFill>
                  <a:srgbClr val="000000"/>
                </a:solidFill>
              </a:rPr>
              <a:t> pointer will advance to the second address. </a:t>
            </a:r>
            <a:r>
              <a:rPr lang="en-GB" dirty="0">
                <a:solidFill>
                  <a:srgbClr val="000000"/>
                </a:solidFill>
              </a:rPr>
              <a:t>Precision field is set to 4368 =30617 - 26248 -1 </a:t>
            </a:r>
            <a:r>
              <a:rPr lang="en-GB" dirty="0" smtClean="0">
                <a:solidFill>
                  <a:srgbClr val="000000"/>
                </a:solidFill>
              </a:rPr>
              <a:t>in order </a:t>
            </a:r>
            <a:r>
              <a:rPr lang="en-GB" dirty="0">
                <a:solidFill>
                  <a:srgbClr val="000000"/>
                </a:solidFill>
              </a:rPr>
              <a:t>to print 0x7799 (30617) when we reach second %</a:t>
            </a:r>
            <a:r>
              <a:rPr lang="en-GB" dirty="0" err="1">
                <a:solidFill>
                  <a:srgbClr val="000000"/>
                </a:solidFill>
              </a:rPr>
              <a:t>hn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Attack 5 : Inject Malicious Code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000000"/>
                </a:solidFill>
              </a:rPr>
              <a:t>Goal :</a:t>
            </a:r>
            <a:r>
              <a:rPr lang="en-GB" dirty="0">
                <a:solidFill>
                  <a:srgbClr val="000000"/>
                </a:solidFill>
              </a:rPr>
              <a:t> To modify the return address of the vulnerable code and </a:t>
            </a:r>
            <a:r>
              <a:rPr lang="en-GB" dirty="0" smtClean="0">
                <a:solidFill>
                  <a:srgbClr val="000000"/>
                </a:solidFill>
              </a:rPr>
              <a:t>let it point </a:t>
            </a:r>
            <a:r>
              <a:rPr lang="en-GB" dirty="0">
                <a:solidFill>
                  <a:srgbClr val="000000"/>
                </a:solidFill>
              </a:rPr>
              <a:t>it to the malicious code </a:t>
            </a:r>
            <a:r>
              <a:rPr lang="en-GB" dirty="0" smtClean="0">
                <a:solidFill>
                  <a:srgbClr val="000000"/>
                </a:solidFill>
              </a:rPr>
              <a:t>(e.g., </a:t>
            </a:r>
            <a:r>
              <a:rPr lang="en-GB" dirty="0" err="1" smtClean="0">
                <a:solidFill>
                  <a:srgbClr val="000000"/>
                </a:solidFill>
              </a:rPr>
              <a:t>shellcode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to execute /bin/</a:t>
            </a:r>
            <a:r>
              <a:rPr lang="en-GB" dirty="0" err="1">
                <a:solidFill>
                  <a:srgbClr val="000000"/>
                </a:solidFill>
              </a:rPr>
              <a:t>sh</a:t>
            </a:r>
            <a:r>
              <a:rPr lang="en-GB" dirty="0">
                <a:solidFill>
                  <a:srgbClr val="000000"/>
                </a:solidFill>
              </a:rPr>
              <a:t>) .Get root access if vulnerable code is </a:t>
            </a:r>
            <a:r>
              <a:rPr lang="en-GB" dirty="0" smtClean="0">
                <a:solidFill>
                  <a:srgbClr val="000000"/>
                </a:solidFill>
              </a:rPr>
              <a:t>a SET-UID program.</a:t>
            </a:r>
            <a:endParaRPr lang="en-GB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000000"/>
                </a:solidFill>
              </a:rPr>
              <a:t>Challenges :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Inject Malicious code in the stack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Find starting address (A) of the injected code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Find return address (B) of the vulnerable code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Write value A to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Attack 5 : Inject Malicious Code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Using </a:t>
            </a:r>
            <a:r>
              <a:rPr lang="en-GB" dirty="0" err="1" smtClean="0">
                <a:solidFill>
                  <a:srgbClr val="000000"/>
                </a:solidFill>
              </a:rPr>
              <a:t>gdb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to get the </a:t>
            </a:r>
            <a:r>
              <a:rPr lang="en-GB" dirty="0">
                <a:solidFill>
                  <a:srgbClr val="000000"/>
                </a:solidFill>
              </a:rPr>
              <a:t>return address and start address </a:t>
            </a:r>
            <a:r>
              <a:rPr lang="en-GB" dirty="0" smtClean="0">
                <a:solidFill>
                  <a:srgbClr val="000000"/>
                </a:solidFill>
              </a:rPr>
              <a:t>of </a:t>
            </a:r>
            <a:r>
              <a:rPr lang="en-GB" dirty="0">
                <a:solidFill>
                  <a:srgbClr val="000000"/>
                </a:solidFill>
              </a:rPr>
              <a:t>the malicious </a:t>
            </a:r>
            <a:r>
              <a:rPr lang="en-GB" dirty="0" smtClean="0">
                <a:solidFill>
                  <a:srgbClr val="000000"/>
                </a:solidFill>
              </a:rPr>
              <a:t>code.</a:t>
            </a:r>
            <a:endParaRPr lang="en-GB" dirty="0"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Assume that the </a:t>
            </a:r>
            <a:r>
              <a:rPr lang="en-GB" dirty="0">
                <a:solidFill>
                  <a:srgbClr val="000000"/>
                </a:solidFill>
              </a:rPr>
              <a:t>r</a:t>
            </a:r>
            <a:r>
              <a:rPr lang="en-GB" dirty="0" smtClean="0">
                <a:solidFill>
                  <a:srgbClr val="000000"/>
                </a:solidFill>
              </a:rPr>
              <a:t>eturn </a:t>
            </a:r>
            <a:r>
              <a:rPr lang="en-GB">
                <a:solidFill>
                  <a:srgbClr val="000000"/>
                </a:solidFill>
              </a:rPr>
              <a:t>address </a:t>
            </a:r>
            <a:r>
              <a:rPr lang="en-GB" smtClean="0">
                <a:solidFill>
                  <a:srgbClr val="000000"/>
                </a:solidFill>
              </a:rPr>
              <a:t>is at 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Assume that the start </a:t>
            </a:r>
            <a:r>
              <a:rPr lang="en-GB" dirty="0">
                <a:solidFill>
                  <a:srgbClr val="000000"/>
                </a:solidFill>
              </a:rPr>
              <a:t>address of the malicious </a:t>
            </a:r>
            <a:r>
              <a:rPr lang="en-GB" dirty="0" smtClean="0">
                <a:solidFill>
                  <a:srgbClr val="000000"/>
                </a:solidFill>
              </a:rPr>
              <a:t>code is </a:t>
            </a:r>
            <a:r>
              <a:rPr lang="en-GB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0xbfff358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FF0000"/>
                </a:solidFill>
              </a:rPr>
              <a:t>Goal : </a:t>
            </a:r>
            <a:r>
              <a:rPr lang="en-GB" dirty="0">
                <a:solidFill>
                  <a:srgbClr val="FF0000"/>
                </a:solidFill>
              </a:rPr>
              <a:t>Write the value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0xbffff358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rgbClr val="FF0000"/>
                </a:solidFill>
              </a:rPr>
              <a:t>to </a:t>
            </a:r>
            <a:r>
              <a:rPr lang="en-GB" dirty="0">
                <a:solidFill>
                  <a:srgbClr val="FF0000"/>
                </a:solidFill>
              </a:rPr>
              <a:t>address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b="1" dirty="0">
                <a:solidFill>
                  <a:srgbClr val="000000"/>
                </a:solidFill>
              </a:rPr>
              <a:t>Steps :</a:t>
            </a:r>
          </a:p>
          <a:p>
            <a:pPr marL="457200" indent="-342900">
              <a:spcAft>
                <a:spcPts val="0"/>
              </a:spcAft>
              <a:buClr>
                <a:srgbClr val="000000"/>
              </a:buClr>
            </a:pPr>
            <a:r>
              <a:rPr lang="en-GB" dirty="0">
                <a:solidFill>
                  <a:srgbClr val="000000"/>
                </a:solidFill>
              </a:rPr>
              <a:t>Break </a:t>
            </a:r>
            <a:r>
              <a:rPr lang="en-GB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into two contiguous 2-byte memory locations :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  <a:r>
              <a:rPr lang="en-GB" dirty="0">
                <a:solidFill>
                  <a:srgbClr val="000000"/>
                </a:solidFill>
              </a:rPr>
              <a:t> and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0xbffff38e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Store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</a:t>
            </a:r>
            <a:r>
              <a:rPr lang="en-GB" dirty="0">
                <a:solidFill>
                  <a:srgbClr val="000000"/>
                </a:solidFill>
              </a:rPr>
              <a:t> into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0xbffff38e</a:t>
            </a:r>
            <a:r>
              <a:rPr lang="en-GB" dirty="0">
                <a:solidFill>
                  <a:srgbClr val="000000"/>
                </a:solidFill>
              </a:rPr>
              <a:t> and </a:t>
            </a:r>
            <a:r>
              <a:rPr lang="en-GB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0xf358</a:t>
            </a:r>
            <a:r>
              <a:rPr lang="en-GB" dirty="0">
                <a:solidFill>
                  <a:srgbClr val="000000"/>
                </a:solidFill>
              </a:rPr>
              <a:t> into </a:t>
            </a:r>
            <a:r>
              <a:rPr lang="en-GB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Attack 5 : Inject Malicious Code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507225" y="1779056"/>
            <a:ext cx="4829700" cy="1807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Number of characters printed before first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= 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n-GB" dirty="0"/>
              <a:t>12 + (4x8) + 5 + 49102 = 49151 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0xbfff</a:t>
            </a:r>
            <a:r>
              <a:rPr lang="en-GB" dirty="0"/>
              <a:t>).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After first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hn</a:t>
            </a:r>
            <a:r>
              <a:rPr lang="en-GB" dirty="0"/>
              <a:t>, 13144 + 1 =13145 </a:t>
            </a:r>
            <a:r>
              <a:rPr lang="en-GB" dirty="0" smtClean="0"/>
              <a:t>more are </a:t>
            </a:r>
            <a:r>
              <a:rPr lang="en-GB" dirty="0"/>
              <a:t>printed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49151 + 13145 = 62296 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0xf358</a:t>
            </a:r>
            <a:r>
              <a:rPr lang="en-GB" dirty="0"/>
              <a:t>) is printed on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0xbffff38c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355" y="1476371"/>
            <a:ext cx="3549945" cy="24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revised vulnerable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28</a:t>
            </a:fld>
            <a:endParaRPr lang="en-GB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4324" y="974392"/>
            <a:ext cx="6692356" cy="416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revised vulnerable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29</a:t>
            </a:fld>
            <a:endParaRPr lang="en-GB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4854" y="1100015"/>
            <a:ext cx="6694850" cy="2669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439" y="3845936"/>
            <a:ext cx="6633073" cy="804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74408" y="4692041"/>
            <a:ext cx="672652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1600" noProof="1" smtClean="0">
                <a:latin typeface="Courier New" pitchFamily="49" charset="0"/>
                <a:cs typeface="Courier New" pitchFamily="49" charset="0"/>
              </a:rPr>
              <a:t>$ sudo /sbin/sysctl -w kernel.randomize_va_space=0   </a:t>
            </a:r>
            <a:endParaRPr lang="en-US" sz="1600" noProof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Format String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2167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>
                <a:solidFill>
                  <a:srgbClr val="000000"/>
                </a:solidFill>
              </a:rPr>
              <a:t>- To print out a string according to a format.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char *format, …);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The argument list of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>
                <a:solidFill>
                  <a:srgbClr val="000000"/>
                </a:solidFill>
              </a:rPr>
              <a:t>consists of :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One concrete argument format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Zero or more optional arguments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</a:rPr>
              <a:t>Hence, compilers don’t complain if less arguments are passed to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>
                <a:solidFill>
                  <a:srgbClr val="000000"/>
                </a:solidFill>
              </a:rPr>
              <a:t>during invocation.</a:t>
            </a:r>
          </a:p>
          <a:p>
            <a:pPr marL="0" lvl="0" indent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</a:t>
            </a:fld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30</a:t>
            </a:fld>
            <a:endParaRPr lang="en-GB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 r="1245"/>
          <a:stretch>
            <a:fillRect/>
          </a:stretch>
        </p:blipFill>
        <p:spPr bwMode="auto">
          <a:xfrm>
            <a:off x="1046752" y="1159783"/>
            <a:ext cx="7117534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 r="351"/>
          <a:stretch>
            <a:fillRect/>
          </a:stretch>
        </p:blipFill>
        <p:spPr bwMode="auto">
          <a:xfrm>
            <a:off x="1039493" y="3562442"/>
            <a:ext cx="7131324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attack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31</a:t>
            </a:fld>
            <a:endParaRPr lang="en-GB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124" y="1087574"/>
            <a:ext cx="7207250" cy="377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flipV="1">
            <a:off x="3226527" y="2952204"/>
            <a:ext cx="20247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090059" y="3376746"/>
            <a:ext cx="20247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20440" y="2566851"/>
            <a:ext cx="1286691" cy="391887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39789" y="2410097"/>
            <a:ext cx="3272246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By printing 30 %.</a:t>
            </a:r>
            <a:r>
              <a:rPr lang="en-US" sz="1100" i="1" dirty="0" err="1" smtClean="0"/>
              <a:t>8x</a:t>
            </a:r>
            <a:r>
              <a:rPr lang="en-US" sz="1100" i="1" dirty="0" smtClean="0"/>
              <a:t> out, we see that </a:t>
            </a:r>
            <a:r>
              <a:rPr lang="en-US" sz="1100" i="1" dirty="0" err="1" smtClean="0"/>
              <a:t>addr1</a:t>
            </a:r>
            <a:r>
              <a:rPr lang="en-US" sz="1100" i="1" dirty="0" smtClean="0"/>
              <a:t> is at the 21</a:t>
            </a:r>
            <a:r>
              <a:rPr lang="en-US" sz="1100" i="1" baseline="30000" dirty="0" smtClean="0"/>
              <a:t>st</a:t>
            </a:r>
            <a:r>
              <a:rPr lang="en-US" sz="1100" i="1" dirty="0" smtClean="0"/>
              <a:t> position, </a:t>
            </a:r>
            <a:r>
              <a:rPr lang="en-US" sz="1100" i="1" dirty="0" err="1" smtClean="0"/>
              <a:t>i.e</a:t>
            </a:r>
            <a:r>
              <a:rPr lang="en-US" sz="1100" i="1" dirty="0" smtClean="0"/>
              <a:t> </a:t>
            </a:r>
            <a:r>
              <a:rPr lang="en-US" sz="1100" i="1" dirty="0" err="1" smtClean="0"/>
              <a:t>var_list</a:t>
            </a:r>
            <a:r>
              <a:rPr lang="en-US" sz="1100" i="1" dirty="0" smtClean="0"/>
              <a:t> pointer needs to advance 20 times to reach </a:t>
            </a:r>
            <a:r>
              <a:rPr lang="en-US" sz="1100" i="1" dirty="0" err="1" smtClean="0"/>
              <a:t>addr1</a:t>
            </a:r>
            <a:endParaRPr lang="en-US" sz="1100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9544" y="3683726"/>
            <a:ext cx="4374456" cy="129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2032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Oval 21"/>
          <p:cNvSpPr/>
          <p:nvPr/>
        </p:nvSpPr>
        <p:spPr>
          <a:xfrm>
            <a:off x="1665027" y="2702257"/>
            <a:ext cx="900752" cy="5186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600501" y="2402007"/>
            <a:ext cx="1146414" cy="382139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8711" y="1999396"/>
            <a:ext cx="7779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Addr</a:t>
            </a:r>
            <a:r>
              <a:rPr lang="en-US" sz="1100" dirty="0" smtClean="0"/>
              <a:t> of malicious code := </a:t>
            </a:r>
            <a:r>
              <a:rPr lang="en-US" sz="1100" dirty="0" err="1" smtClean="0"/>
              <a:t>addr</a:t>
            </a:r>
            <a:r>
              <a:rPr lang="en-US" sz="1100" dirty="0" smtClean="0"/>
              <a:t> of buffer + 144</a:t>
            </a:r>
            <a:endParaRPr lang="en-US" sz="11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Lauching</a:t>
            </a:r>
            <a:r>
              <a:rPr lang="en-US" dirty="0" smtClean="0"/>
              <a:t> the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32</a:t>
            </a:fld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280" y="1395198"/>
            <a:ext cx="8156338" cy="7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27545" y="1078169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attack string constructed</a:t>
            </a:r>
            <a:endParaRPr lang="en-US" sz="16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9559" y="2225972"/>
            <a:ext cx="5967626" cy="28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285" y="2215435"/>
            <a:ext cx="7537994" cy="277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the size of the format string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In some cases, the length of the format string is limited. One trick is to use format string's parameter field (in the form of k$), which allows us to select the k-</a:t>
            </a:r>
            <a:r>
              <a:rPr lang="en-US" dirty="0" err="1" smtClean="0"/>
              <a:t>th</a:t>
            </a:r>
            <a:r>
              <a:rPr lang="en-US" dirty="0" smtClean="0"/>
              <a:t> optional argument in a format </a:t>
            </a:r>
            <a:r>
              <a:rPr lang="en-US" dirty="0" err="1" smtClean="0"/>
              <a:t>specifier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33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809206" y="3148149"/>
            <a:ext cx="770707" cy="235132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9916" y="3148149"/>
            <a:ext cx="502918" cy="235132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80114" y="3148149"/>
            <a:ext cx="313509" cy="235132"/>
          </a:xfrm>
          <a:prstGeom prst="rect">
            <a:avLst/>
          </a:prstGeom>
          <a:solidFill>
            <a:srgbClr val="FFFF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70862" y="3148149"/>
            <a:ext cx="548641" cy="235132"/>
          </a:xfrm>
          <a:prstGeom prst="rect">
            <a:avLst/>
          </a:prstGeom>
          <a:solidFill>
            <a:srgbClr val="92D05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revised attack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34</a:t>
            </a:fld>
            <a:endParaRPr lang="en-GB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 r="5165"/>
          <a:stretch>
            <a:fillRect/>
          </a:stretch>
        </p:blipFill>
        <p:spPr bwMode="auto">
          <a:xfrm>
            <a:off x="395786" y="1064524"/>
            <a:ext cx="7772400" cy="332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 t="51367" r="5061"/>
          <a:stretch>
            <a:fillRect/>
          </a:stretch>
        </p:blipFill>
        <p:spPr bwMode="auto">
          <a:xfrm>
            <a:off x="360055" y="4688006"/>
            <a:ext cx="7808130" cy="448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312099" y="764265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fmtexploit_revised.py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083" y="4428689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The final format string is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/>
              <a:t>Countermeasures: Developer</a:t>
            </a:r>
            <a:endParaRPr lang="en-GB" dirty="0"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973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 smtClean="0">
                <a:solidFill>
                  <a:srgbClr val="000000"/>
                </a:solidFill>
              </a:rPr>
              <a:t>Avoid </a:t>
            </a:r>
            <a:r>
              <a:rPr lang="en-GB" dirty="0">
                <a:solidFill>
                  <a:srgbClr val="000000"/>
                </a:solidFill>
              </a:rPr>
              <a:t>using </a:t>
            </a:r>
            <a:r>
              <a:rPr lang="en-GB" dirty="0" smtClean="0">
                <a:solidFill>
                  <a:srgbClr val="000000"/>
                </a:solidFill>
              </a:rPr>
              <a:t>untrusted user </a:t>
            </a:r>
            <a:r>
              <a:rPr lang="en-GB" dirty="0">
                <a:solidFill>
                  <a:srgbClr val="000000"/>
                </a:solidFill>
              </a:rPr>
              <a:t>inputs for </a:t>
            </a:r>
            <a:r>
              <a:rPr lang="en-GB" dirty="0" smtClean="0">
                <a:solidFill>
                  <a:srgbClr val="000000"/>
                </a:solidFill>
              </a:rPr>
              <a:t>format </a:t>
            </a:r>
            <a:r>
              <a:rPr lang="en-GB" dirty="0">
                <a:solidFill>
                  <a:srgbClr val="000000"/>
                </a:solidFill>
              </a:rPr>
              <a:t>strings </a:t>
            </a:r>
            <a:r>
              <a:rPr lang="en-GB" dirty="0" smtClean="0">
                <a:solidFill>
                  <a:srgbClr val="000000"/>
                </a:solidFill>
              </a:rPr>
              <a:t>in functions like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sprintf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fprintf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vprintf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vfscanf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60" y="2184530"/>
            <a:ext cx="8670474" cy="2056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/>
              <a:t>Countermeasures: Compiler</a:t>
            </a:r>
            <a:endParaRPr lang="en-GB" dirty="0"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" y="1700930"/>
            <a:ext cx="5805196" cy="79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8" y="2456509"/>
            <a:ext cx="5811722" cy="192607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381050" y="1143345"/>
            <a:ext cx="8520600" cy="5940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sz="2000" dirty="0" smtClean="0"/>
              <a:t>Compilers can detect potential format string vulnerabilities</a:t>
            </a:r>
            <a:endParaRPr lang="en-GB" sz="2000" dirty="0"/>
          </a:p>
        </p:txBody>
      </p:sp>
      <p:sp>
        <p:nvSpPr>
          <p:cNvPr id="280" name="Shape 280"/>
          <p:cNvSpPr txBox="1"/>
          <p:nvPr/>
        </p:nvSpPr>
        <p:spPr>
          <a:xfrm>
            <a:off x="6118253" y="1899541"/>
            <a:ext cx="2868300" cy="21941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sz="1800" dirty="0"/>
              <a:t>Use two compilers to compile the </a:t>
            </a:r>
            <a:r>
              <a:rPr lang="en-GB" sz="1800" dirty="0" smtClean="0"/>
              <a:t>program: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GB" sz="1800" dirty="0"/>
              <a:t> and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clang</a:t>
            </a:r>
            <a:r>
              <a:rPr lang="en-GB" sz="1800" dirty="0"/>
              <a:t>. 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sz="1800" dirty="0" smtClean="0"/>
              <a:t>We can see that there is a </a:t>
            </a:r>
            <a:r>
              <a:rPr lang="en-GB" sz="1800" dirty="0"/>
              <a:t>mismatch in the </a:t>
            </a:r>
            <a:r>
              <a:rPr lang="en-GB" sz="1800" dirty="0" smtClean="0"/>
              <a:t>format string.</a:t>
            </a:r>
            <a:endParaRPr lang="en-GB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/>
              <a:t>Countermeasures: Compiler</a:t>
            </a:r>
            <a:endParaRPr lang="en-GB" dirty="0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19" y="1132969"/>
            <a:ext cx="6712851" cy="238093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11700" y="3608870"/>
            <a:ext cx="7770170" cy="963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With default settings, </a:t>
            </a:r>
            <a:r>
              <a:rPr lang="en-GB" dirty="0" smtClean="0"/>
              <a:t>both compilers </a:t>
            </a:r>
            <a:r>
              <a:rPr lang="en-GB" dirty="0"/>
              <a:t>gave warning for the first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printf()</a:t>
            </a:r>
            <a:r>
              <a:rPr lang="en-GB" dirty="0" smtClean="0"/>
              <a:t>.</a:t>
            </a:r>
            <a:endParaRPr lang="en-GB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>
                <a:solidFill>
                  <a:srgbClr val="FF0000"/>
                </a:solidFill>
              </a:rPr>
              <a:t>No warning was given out for the second one</a:t>
            </a:r>
            <a:r>
              <a:rPr lang="en-GB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/>
              <a:t>Countermeasures: Compiler</a:t>
            </a:r>
            <a:endParaRPr lang="en-GB" dirty="0"/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94" y="1083550"/>
            <a:ext cx="6636186" cy="239879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215590" y="3550919"/>
            <a:ext cx="8349290" cy="1462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On giving an option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wformat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lang="en-GB" dirty="0" smtClean="0"/>
              <a:t>, both compilers give </a:t>
            </a:r>
            <a:r>
              <a:rPr lang="en-GB" dirty="0"/>
              <a:t>warnings for both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GB" dirty="0" smtClean="0"/>
              <a:t> statements </a:t>
            </a:r>
            <a:r>
              <a:rPr lang="en-GB" dirty="0"/>
              <a:t>stating that </a:t>
            </a:r>
            <a:r>
              <a:rPr lang="en-GB" dirty="0" smtClean="0"/>
              <a:t>the format string is </a:t>
            </a:r>
            <a:r>
              <a:rPr lang="en-GB" dirty="0"/>
              <a:t>not a string literal.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457200" lvl="0" indent="-317500">
              <a:spcBef>
                <a:spcPts val="0"/>
              </a:spcBef>
              <a:buSzPts val="1400"/>
              <a:buChar char="●"/>
            </a:pPr>
            <a:r>
              <a:rPr lang="en-GB" dirty="0"/>
              <a:t>These warnings just act as reminders to the developers that there is a potential problem but nevertheless compile the programs.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00901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Countermeaseures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8554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b="1" dirty="0">
                <a:solidFill>
                  <a:srgbClr val="000000"/>
                </a:solidFill>
              </a:rPr>
              <a:t>Address </a:t>
            </a:r>
            <a:r>
              <a:rPr lang="en-GB" b="1" dirty="0" smtClean="0">
                <a:solidFill>
                  <a:srgbClr val="000000"/>
                </a:solidFill>
              </a:rPr>
              <a:t>randomization</a:t>
            </a:r>
            <a:r>
              <a:rPr lang="en-GB" dirty="0" smtClean="0">
                <a:solidFill>
                  <a:srgbClr val="000000"/>
                </a:solidFill>
              </a:rPr>
              <a:t>: </a:t>
            </a:r>
            <a:r>
              <a:rPr lang="en-GB" dirty="0">
                <a:solidFill>
                  <a:srgbClr val="000000"/>
                </a:solidFill>
              </a:rPr>
              <a:t>Makes it difficult for the attackers to guess the address of the address of the target memory ( return address, address of the malicious code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</a:p>
          <a:p>
            <a:pPr marL="285750" indent="-285750"/>
            <a:r>
              <a:rPr lang="en-GB" b="1" dirty="0" smtClean="0">
                <a:solidFill>
                  <a:srgbClr val="000000"/>
                </a:solidFill>
              </a:rPr>
              <a:t>Non-executable Stack/Heap</a:t>
            </a:r>
            <a:r>
              <a:rPr lang="en-GB" dirty="0" smtClean="0">
                <a:solidFill>
                  <a:srgbClr val="000000"/>
                </a:solidFill>
              </a:rPr>
              <a:t>: This will not work. Attackers can use the return-to-</a:t>
            </a:r>
            <a:r>
              <a:rPr lang="en-GB" dirty="0" err="1" smtClean="0">
                <a:solidFill>
                  <a:srgbClr val="000000"/>
                </a:solidFill>
              </a:rPr>
              <a:t>libc</a:t>
            </a:r>
            <a:r>
              <a:rPr lang="en-GB" dirty="0" smtClean="0">
                <a:solidFill>
                  <a:srgbClr val="000000"/>
                </a:solidFill>
              </a:rPr>
              <a:t> technique to defeat the countermeasure.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Access </a:t>
            </a:r>
            <a:r>
              <a:rPr lang="en-GB" dirty="0" smtClean="0"/>
              <a:t>Optional </a:t>
            </a:r>
            <a:r>
              <a:rPr lang="en-GB" dirty="0"/>
              <a:t>A</a:t>
            </a:r>
            <a:r>
              <a:rPr lang="en-GB" dirty="0" smtClean="0"/>
              <a:t>rguments</a:t>
            </a:r>
            <a:endParaRPr lang="en-GB" dirty="0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51425" cy="39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5320200" y="1017725"/>
            <a:ext cx="3512100" cy="383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 err="1">
                <a:solidFill>
                  <a:schemeClr val="dk1"/>
                </a:solidFill>
              </a:rPr>
              <a:t>myprint</a:t>
            </a:r>
            <a:r>
              <a:rPr lang="en-GB" sz="1800" dirty="0">
                <a:solidFill>
                  <a:schemeClr val="dk1"/>
                </a:solidFill>
              </a:rPr>
              <a:t>() shows how printf() actually works.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Consider </a:t>
            </a:r>
            <a:r>
              <a:rPr lang="en-GB" sz="1800" dirty="0" err="1">
                <a:solidFill>
                  <a:schemeClr val="dk1"/>
                </a:solidFill>
              </a:rPr>
              <a:t>myprintf</a:t>
            </a:r>
            <a:r>
              <a:rPr lang="en-GB" sz="1800" dirty="0">
                <a:solidFill>
                  <a:schemeClr val="dk1"/>
                </a:solidFill>
              </a:rPr>
              <a:t>() is invoked in line 7.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 err="1">
                <a:solidFill>
                  <a:schemeClr val="dk1"/>
                </a:solidFill>
              </a:rPr>
              <a:t>v</a:t>
            </a:r>
            <a:r>
              <a:rPr lang="en-GB" sz="1800" dirty="0" err="1" smtClean="0">
                <a:solidFill>
                  <a:schemeClr val="dk1"/>
                </a:solidFill>
              </a:rPr>
              <a:t>a_list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>
                <a:solidFill>
                  <a:schemeClr val="dk1"/>
                </a:solidFill>
              </a:rPr>
              <a:t>pointer (line 1) accesses the optional arguments.</a:t>
            </a:r>
          </a:p>
          <a:p>
            <a:pPr marL="457200" lvl="0" indent="-342900"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GB" sz="1800" dirty="0" err="1">
                <a:solidFill>
                  <a:schemeClr val="dk1"/>
                </a:solidFill>
              </a:rPr>
              <a:t>va_start</a:t>
            </a:r>
            <a:r>
              <a:rPr lang="en-GB" sz="1800" dirty="0">
                <a:solidFill>
                  <a:schemeClr val="dk1"/>
                </a:solidFill>
              </a:rPr>
              <a:t>() macro (line 2) calculates the initial position of </a:t>
            </a:r>
            <a:r>
              <a:rPr lang="en-GB" sz="1800" dirty="0" err="1">
                <a:solidFill>
                  <a:schemeClr val="dk1"/>
                </a:solidFill>
              </a:rPr>
              <a:t>va_list</a:t>
            </a:r>
            <a:r>
              <a:rPr lang="en-GB" sz="1800" dirty="0">
                <a:solidFill>
                  <a:schemeClr val="dk1"/>
                </a:solidFill>
              </a:rPr>
              <a:t> based on the second argument </a:t>
            </a:r>
            <a:r>
              <a:rPr lang="en-GB" sz="1800" dirty="0" err="1">
                <a:solidFill>
                  <a:schemeClr val="dk1"/>
                </a:solidFill>
              </a:rPr>
              <a:t>Narg</a:t>
            </a:r>
            <a:r>
              <a:rPr lang="en-GB" sz="1800" dirty="0">
                <a:solidFill>
                  <a:schemeClr val="dk1"/>
                </a:solidFill>
              </a:rPr>
              <a:t> (last argument before the optional arguments begin)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4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Countermeaseures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8554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b="1" dirty="0" err="1" smtClean="0">
                <a:solidFill>
                  <a:srgbClr val="000000"/>
                </a:solidFill>
              </a:rPr>
              <a:t>StackGuard</a:t>
            </a:r>
            <a:r>
              <a:rPr lang="en-GB" dirty="0" smtClean="0">
                <a:solidFill>
                  <a:srgbClr val="000000"/>
                </a:solidFill>
              </a:rPr>
              <a:t>: This will not work. Unlike buffer overflow, using format string vulnerabilities, we can ensure that only the target memory is modified; no other memory is affected.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40</a:t>
            </a:fld>
            <a:endParaRPr lang="en-GB"/>
          </a:p>
        </p:txBody>
      </p:sp>
      <p:pic>
        <p:nvPicPr>
          <p:cNvPr id="3074" name="Picture 2" descr="Overview - Carpet Bomb - Bukkit Plugins - Projects - Bukkit"/>
          <p:cNvPicPr>
            <a:picLocks noChangeAspect="1" noChangeArrowheads="1"/>
          </p:cNvPicPr>
          <p:nvPr/>
        </p:nvPicPr>
        <p:blipFill>
          <a:blip r:embed="rId3"/>
          <a:srcRect b="19971"/>
          <a:stretch>
            <a:fillRect/>
          </a:stretch>
        </p:blipFill>
        <p:spPr bwMode="auto">
          <a:xfrm>
            <a:off x="723810" y="2248896"/>
            <a:ext cx="3057888" cy="2447200"/>
          </a:xfrm>
          <a:prstGeom prst="rect">
            <a:avLst/>
          </a:prstGeom>
          <a:noFill/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2244" y="2253343"/>
            <a:ext cx="3874898" cy="243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fontAlgn="ctr"/>
            <a:r>
              <a:rPr lang="en-US" dirty="0" smtClean="0"/>
              <a:t>How </a:t>
            </a:r>
            <a:r>
              <a:rPr lang="en-US" dirty="0"/>
              <a:t>format string </a:t>
            </a:r>
            <a:r>
              <a:rPr lang="en-US" dirty="0" smtClean="0"/>
              <a:t>works</a:t>
            </a:r>
            <a:endParaRPr lang="en-US" dirty="0"/>
          </a:p>
          <a:p>
            <a:pPr marL="228600" indent="-228600" fontAlgn="ctr"/>
            <a:r>
              <a:rPr lang="en-US" dirty="0" smtClean="0"/>
              <a:t>Format </a:t>
            </a:r>
            <a:r>
              <a:rPr lang="en-US" dirty="0"/>
              <a:t>string </a:t>
            </a:r>
            <a:r>
              <a:rPr lang="en-US" dirty="0" smtClean="0"/>
              <a:t>vulnerability</a:t>
            </a:r>
            <a:endParaRPr lang="en-US" sz="1400" dirty="0"/>
          </a:p>
          <a:p>
            <a:pPr marL="228600" indent="-228600" fontAlgn="ctr"/>
            <a:r>
              <a:rPr lang="en-US" dirty="0" smtClean="0"/>
              <a:t>Exploiting </a:t>
            </a:r>
            <a:r>
              <a:rPr lang="en-US" dirty="0"/>
              <a:t>the </a:t>
            </a:r>
            <a:r>
              <a:rPr lang="en-US" dirty="0" smtClean="0"/>
              <a:t>vulnerability</a:t>
            </a:r>
          </a:p>
          <a:p>
            <a:pPr marL="228600" indent="-228600" fontAlgn="ctr"/>
            <a:r>
              <a:rPr lang="en-US" dirty="0" smtClean="0"/>
              <a:t>Injecting malicious code by exploiting the vulnerability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2453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Access </a:t>
            </a:r>
            <a:r>
              <a:rPr lang="en-GB" dirty="0" smtClean="0"/>
              <a:t>Optional </a:t>
            </a:r>
            <a:r>
              <a:rPr lang="en-GB" dirty="0"/>
              <a:t>A</a:t>
            </a:r>
            <a:r>
              <a:rPr lang="en-GB" dirty="0" smtClean="0"/>
              <a:t>rguments</a:t>
            </a:r>
            <a:endParaRPr lang="en-GB" dirty="0"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75"/>
            <a:ext cx="4337792" cy="305701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4838100" y="1017725"/>
            <a:ext cx="3994200" cy="37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-GB" sz="1800" dirty="0" err="1"/>
              <a:t>va_start</a:t>
            </a:r>
            <a:r>
              <a:rPr lang="en-GB" sz="1800" dirty="0"/>
              <a:t>() macro gets the start address of </a:t>
            </a:r>
            <a:r>
              <a:rPr lang="en-GB" sz="1800" dirty="0" err="1"/>
              <a:t>Narg</a:t>
            </a:r>
            <a:r>
              <a:rPr lang="en-GB" sz="1800" dirty="0"/>
              <a:t>, finds the size based on the data type and sets the value for </a:t>
            </a:r>
            <a:r>
              <a:rPr lang="en-GB" sz="1800" dirty="0" err="1"/>
              <a:t>va_list</a:t>
            </a:r>
            <a:r>
              <a:rPr lang="en-GB" sz="1800" dirty="0"/>
              <a:t> pointer.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-GB" sz="1800" dirty="0" err="1"/>
              <a:t>v</a:t>
            </a:r>
            <a:r>
              <a:rPr lang="en-GB" sz="1800" dirty="0" err="1" smtClean="0"/>
              <a:t>a_list</a:t>
            </a:r>
            <a:r>
              <a:rPr lang="en-GB" sz="1800" dirty="0" smtClean="0"/>
              <a:t> </a:t>
            </a:r>
            <a:r>
              <a:rPr lang="en-GB" sz="1800" dirty="0"/>
              <a:t>pointer advances using </a:t>
            </a:r>
            <a:r>
              <a:rPr lang="en-GB" sz="1800" dirty="0" err="1"/>
              <a:t>va_arg</a:t>
            </a:r>
            <a:r>
              <a:rPr lang="en-GB" sz="1800" dirty="0"/>
              <a:t>() macro.</a:t>
            </a:r>
          </a:p>
          <a:p>
            <a:pPr marL="0" lvl="0" indent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-GB" sz="1800" dirty="0" err="1"/>
              <a:t>va_arg</a:t>
            </a:r>
            <a:r>
              <a:rPr lang="en-GB" sz="1800" dirty="0"/>
              <a:t>(</a:t>
            </a:r>
            <a:r>
              <a:rPr lang="en-GB" sz="1800" dirty="0" err="1"/>
              <a:t>ap</a:t>
            </a:r>
            <a:r>
              <a:rPr lang="en-GB" sz="1800" dirty="0"/>
              <a:t>, </a:t>
            </a:r>
            <a:r>
              <a:rPr lang="en-GB" sz="1800" dirty="0" err="1"/>
              <a:t>int</a:t>
            </a:r>
            <a:r>
              <a:rPr lang="en-GB" sz="1800" dirty="0"/>
              <a:t>) : Moves the </a:t>
            </a:r>
            <a:r>
              <a:rPr lang="en-GB" sz="1800" dirty="0" err="1"/>
              <a:t>ap</a:t>
            </a:r>
            <a:r>
              <a:rPr lang="en-GB" sz="1800" dirty="0"/>
              <a:t> pointer (</a:t>
            </a:r>
            <a:r>
              <a:rPr lang="en-GB" sz="1800" dirty="0" err="1"/>
              <a:t>va_list</a:t>
            </a:r>
            <a:r>
              <a:rPr lang="en-GB" sz="1800" dirty="0"/>
              <a:t>) up by 4 bytes.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-GB" sz="1800" dirty="0"/>
              <a:t>When all the optional arguments are accessed, </a:t>
            </a:r>
            <a:r>
              <a:rPr lang="en-GB" sz="1800" dirty="0" err="1"/>
              <a:t>va_end</a:t>
            </a:r>
            <a:r>
              <a:rPr lang="en-GB" sz="1800" dirty="0"/>
              <a:t>() is called.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How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 smtClean="0"/>
              <a:t>Access </a:t>
            </a:r>
            <a:r>
              <a:rPr lang="en-GB" dirty="0"/>
              <a:t>O</a:t>
            </a:r>
            <a:r>
              <a:rPr lang="en-GB" dirty="0" smtClean="0"/>
              <a:t>ptional </a:t>
            </a:r>
            <a:r>
              <a:rPr lang="en-GB" dirty="0"/>
              <a:t>A</a:t>
            </a:r>
            <a:r>
              <a:rPr lang="en-GB" dirty="0" smtClean="0"/>
              <a:t>rguments</a:t>
            </a:r>
            <a:endParaRPr lang="en-GB" dirty="0"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50" y="1138349"/>
            <a:ext cx="5684413" cy="1463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462148" y="2722099"/>
            <a:ext cx="8449200" cy="1950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Here,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sz="1800" dirty="0"/>
              <a:t>has three optional arguments. Elements starting with “%” are called format specifiers.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800" dirty="0"/>
              <a:t>scans the format string and prints out each character until “%” is encountered.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GB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rintf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GB" sz="1800" dirty="0"/>
              <a:t>calls </a:t>
            </a:r>
            <a:r>
              <a:rPr lang="en-GB" sz="1800" b="1" dirty="0" err="1"/>
              <a:t>va_arg</a:t>
            </a:r>
            <a:r>
              <a:rPr lang="en-GB" sz="1800" b="1" dirty="0"/>
              <a:t>()</a:t>
            </a:r>
            <a:r>
              <a:rPr lang="en-GB" sz="1800" dirty="0"/>
              <a:t>, which returns the optional argument pointed by</a:t>
            </a:r>
            <a:r>
              <a:rPr lang="en-GB" sz="1800" b="1" dirty="0"/>
              <a:t> </a:t>
            </a:r>
            <a:r>
              <a:rPr lang="en-GB" sz="1800" b="1" dirty="0" err="1"/>
              <a:t>va_list</a:t>
            </a:r>
            <a:r>
              <a:rPr lang="en-GB" sz="1800" dirty="0"/>
              <a:t> and advances it to the next argument.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How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printf() </a:t>
            </a:r>
            <a:r>
              <a:rPr lang="en-GB" dirty="0" smtClean="0"/>
              <a:t>Access </a:t>
            </a:r>
            <a:r>
              <a:rPr lang="en-GB" dirty="0"/>
              <a:t>O</a:t>
            </a:r>
            <a:r>
              <a:rPr lang="en-GB" dirty="0" smtClean="0"/>
              <a:t>ptional </a:t>
            </a:r>
            <a:r>
              <a:rPr lang="en-GB" dirty="0"/>
              <a:t>A</a:t>
            </a:r>
            <a:r>
              <a:rPr lang="en-GB" dirty="0" smtClean="0"/>
              <a:t>rguments</a:t>
            </a:r>
            <a:endParaRPr lang="en-GB" dirty="0"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0475" y="1152475"/>
            <a:ext cx="4261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When printf() is invoked, the arguments are pushed onto the stack in reverse order.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When it scans and prints the format string, printf() replaces %d with the value from the first optional argument and prints out the value.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 err="1">
                <a:solidFill>
                  <a:srgbClr val="000000"/>
                </a:solidFill>
              </a:rPr>
              <a:t>v</a:t>
            </a:r>
            <a:r>
              <a:rPr lang="en-GB" dirty="0" err="1" smtClean="0">
                <a:solidFill>
                  <a:srgbClr val="000000"/>
                </a:solidFill>
              </a:rPr>
              <a:t>a_list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is then moved to the position 2.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63350" cy="29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/>
              <a:t>Missing </a:t>
            </a:r>
            <a:r>
              <a:rPr lang="en-GB" dirty="0" smtClean="0"/>
              <a:t>Optional </a:t>
            </a:r>
            <a:r>
              <a:rPr lang="en-GB" dirty="0"/>
              <a:t>A</a:t>
            </a:r>
            <a:r>
              <a:rPr lang="en-GB" dirty="0" smtClean="0"/>
              <a:t>rguments</a:t>
            </a:r>
            <a:endParaRPr lang="en-GB"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2865025"/>
            <a:ext cx="4258800" cy="20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dirty="0" err="1">
                <a:solidFill>
                  <a:srgbClr val="000000"/>
                </a:solidFill>
              </a:rPr>
              <a:t>va_arg</a:t>
            </a:r>
            <a:r>
              <a:rPr lang="en-GB" dirty="0">
                <a:solidFill>
                  <a:srgbClr val="000000"/>
                </a:solidFill>
              </a:rPr>
              <a:t>() macro doesn’t understand if it reached the end of </a:t>
            </a:r>
            <a:r>
              <a:rPr lang="en-GB" dirty="0" smtClean="0">
                <a:solidFill>
                  <a:srgbClr val="000000"/>
                </a:solidFill>
              </a:rPr>
              <a:t>the optional argument list.</a:t>
            </a:r>
            <a:endParaRPr lang="en-GB" dirty="0"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GB" dirty="0">
                <a:solidFill>
                  <a:srgbClr val="000000"/>
                </a:solidFill>
              </a:rPr>
              <a:t>It continues fetching data from the stack and advancing </a:t>
            </a:r>
            <a:r>
              <a:rPr lang="en-GB" dirty="0" err="1">
                <a:solidFill>
                  <a:srgbClr val="000000"/>
                </a:solidFill>
              </a:rPr>
              <a:t>va_list</a:t>
            </a:r>
            <a:r>
              <a:rPr lang="en-GB" dirty="0">
                <a:solidFill>
                  <a:srgbClr val="000000"/>
                </a:solidFill>
              </a:rPr>
              <a:t> pointer.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99" y="1213549"/>
            <a:ext cx="4693583" cy="171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538" y="1166442"/>
            <a:ext cx="4090250" cy="33971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8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33400" y="4831080"/>
            <a:ext cx="6213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Note: </a:t>
            </a:r>
            <a:r>
              <a:rPr lang="en-US" i="1" dirty="0" err="1" smtClean="0"/>
              <a:t>gcc</a:t>
            </a:r>
            <a:r>
              <a:rPr lang="en-US" i="1" dirty="0" smtClean="0"/>
              <a:t> may give a mismatch warning but it compiles the program anyway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/>
              <a:t>Format String Vulnerability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213103" y="3058220"/>
            <a:ext cx="3363818" cy="94023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FF0000"/>
                </a:solidFill>
              </a:rPr>
              <a:t>What </a:t>
            </a:r>
            <a:r>
              <a:rPr lang="en-GB" dirty="0">
                <a:solidFill>
                  <a:srgbClr val="FF0000"/>
                </a:solidFill>
              </a:rPr>
              <a:t>will happen if </a:t>
            </a:r>
            <a:r>
              <a:rPr lang="en-GB" b="1" dirty="0" err="1">
                <a:solidFill>
                  <a:srgbClr val="FF0000"/>
                </a:solidFill>
              </a:rPr>
              <a:t>user_input</a:t>
            </a:r>
            <a:r>
              <a:rPr lang="en-GB" dirty="0">
                <a:solidFill>
                  <a:srgbClr val="FF0000"/>
                </a:solidFill>
              </a:rPr>
              <a:t> contains format specifiers?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24" y="1439723"/>
            <a:ext cx="2582350" cy="3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19" y="2341806"/>
            <a:ext cx="4108276" cy="5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957724" y="1682318"/>
            <a:ext cx="3874576" cy="131897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000000"/>
                </a:solidFill>
              </a:rPr>
              <a:t>In these three examples, user’s input (</a:t>
            </a:r>
            <a:r>
              <a:rPr lang="en-GB" dirty="0" err="1" smtClean="0">
                <a:solidFill>
                  <a:srgbClr val="000000"/>
                </a:solidFill>
              </a:rPr>
              <a:t>user_input</a:t>
            </a:r>
            <a:r>
              <a:rPr lang="en-GB" dirty="0" smtClean="0">
                <a:solidFill>
                  <a:srgbClr val="000000"/>
                </a:solidFill>
              </a:rPr>
              <a:t>) becomes part of a format string.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GB" dirty="0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20" y="3275086"/>
            <a:ext cx="4108276" cy="5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-GB" smtClean="0"/>
              <a:pPr marL="0" lvl="0" indent="0">
                <a:spcBef>
                  <a:spcPts val="0"/>
                </a:spcBef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2171</Words>
  <Application>Microsoft Office PowerPoint</Application>
  <PresentationFormat>On-screen Show (16:9)</PresentationFormat>
  <Paragraphs>231</Paragraphs>
  <Slides>41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Simple Light</vt:lpstr>
      <vt:lpstr>Format String Vulnerability</vt:lpstr>
      <vt:lpstr>Outline</vt:lpstr>
      <vt:lpstr>Format String</vt:lpstr>
      <vt:lpstr>Access Optional Arguments</vt:lpstr>
      <vt:lpstr>Access Optional Arguments</vt:lpstr>
      <vt:lpstr>How printf() Access Optional Arguments</vt:lpstr>
      <vt:lpstr>How printf() Access Optional Arguments</vt:lpstr>
      <vt:lpstr>Missing Optional Arguments</vt:lpstr>
      <vt:lpstr>Format String Vulnerability</vt:lpstr>
      <vt:lpstr>Vulnerable Code</vt:lpstr>
      <vt:lpstr>Vulnerable Program’s Stack</vt:lpstr>
      <vt:lpstr>What Can We Achieve?</vt:lpstr>
      <vt:lpstr>Attack 1 : Crash Program</vt:lpstr>
      <vt:lpstr>Attack 2 : Print Out Data on the Stack</vt:lpstr>
      <vt:lpstr>Attack 3 : Change Program’s Data in the Memory</vt:lpstr>
      <vt:lpstr>Attack 3 : Change Program’s Data in the Memory</vt:lpstr>
      <vt:lpstr>Attack 3 : Change Program’s Data in the Memory</vt:lpstr>
      <vt:lpstr>Attack 3 : Change Program’s Data in the Memory</vt:lpstr>
      <vt:lpstr>Attack 4 : Change Program’s Data to a Specific Value</vt:lpstr>
      <vt:lpstr>Attack 4 : A Faster Approach</vt:lpstr>
      <vt:lpstr>Attack 4 : A Faster Approach</vt:lpstr>
      <vt:lpstr>Attack 4 : A Faster Approach</vt:lpstr>
      <vt:lpstr>Attack 4 : Faster Approach</vt:lpstr>
      <vt:lpstr>Attack 4 : Faster Approach</vt:lpstr>
      <vt:lpstr>Attack 5 : Inject Malicious Code</vt:lpstr>
      <vt:lpstr>Attack 5 : Inject Malicious Code</vt:lpstr>
      <vt:lpstr>Attack 5 : Inject Malicious Code</vt:lpstr>
      <vt:lpstr>The revised vulnerable program</vt:lpstr>
      <vt:lpstr>The revised vulnerable program</vt:lpstr>
      <vt:lpstr>The attack program</vt:lpstr>
      <vt:lpstr>The attack program</vt:lpstr>
      <vt:lpstr>Lauching the attack</vt:lpstr>
      <vt:lpstr>Reduce the size of the format string</vt:lpstr>
      <vt:lpstr>The revised attack program</vt:lpstr>
      <vt:lpstr>Countermeasures: Developer</vt:lpstr>
      <vt:lpstr>Countermeasures: Compiler</vt:lpstr>
      <vt:lpstr>Countermeasures: Compiler</vt:lpstr>
      <vt:lpstr>Countermeasures: Compiler</vt:lpstr>
      <vt:lpstr>Countermeaseures</vt:lpstr>
      <vt:lpstr>Countermeaseures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 String Vulnerability</dc:title>
  <cp:lastModifiedBy>Quoc-Hung Hoang</cp:lastModifiedBy>
  <cp:revision>38</cp:revision>
  <dcterms:modified xsi:type="dcterms:W3CDTF">2022-04-12T15:09:09Z</dcterms:modified>
</cp:coreProperties>
</file>